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slideLayouts/slideLayout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>
  <p:sldMasterIdLst>
    <p:sldMasterId id="2147483648" r:id="rId1"/>
    <p:sldMasterId id="2147483674" r:id="rId2"/>
    <p:sldMasterId id="2147483676" r:id="rId3"/>
  </p:sldMasterIdLst>
  <p:notesMasterIdLst>
    <p:notesMasterId r:id="rId47"/>
  </p:notesMasterIdLst>
  <p:sldIdLst>
    <p:sldId id="287" r:id="rId4"/>
    <p:sldId id="256" r:id="rId5"/>
    <p:sldId id="288" r:id="rId6"/>
    <p:sldId id="289" r:id="rId7"/>
    <p:sldId id="290" r:id="rId8"/>
    <p:sldId id="291" r:id="rId9"/>
    <p:sldId id="292" r:id="rId10"/>
    <p:sldId id="293" r:id="rId11"/>
    <p:sldId id="294" r:id="rId12"/>
    <p:sldId id="295" r:id="rId13"/>
    <p:sldId id="296" r:id="rId14"/>
    <p:sldId id="297" r:id="rId15"/>
    <p:sldId id="298" r:id="rId16"/>
    <p:sldId id="299" r:id="rId17"/>
    <p:sldId id="300" r:id="rId18"/>
    <p:sldId id="301" r:id="rId19"/>
    <p:sldId id="302" r:id="rId20"/>
    <p:sldId id="303" r:id="rId21"/>
    <p:sldId id="304" r:id="rId22"/>
    <p:sldId id="306" r:id="rId23"/>
    <p:sldId id="307" r:id="rId24"/>
    <p:sldId id="308" r:id="rId25"/>
    <p:sldId id="309" r:id="rId26"/>
    <p:sldId id="310" r:id="rId27"/>
    <p:sldId id="311" r:id="rId28"/>
    <p:sldId id="312" r:id="rId29"/>
    <p:sldId id="313" r:id="rId30"/>
    <p:sldId id="314" r:id="rId31"/>
    <p:sldId id="315" r:id="rId32"/>
    <p:sldId id="328" r:id="rId33"/>
    <p:sldId id="316" r:id="rId34"/>
    <p:sldId id="317" r:id="rId35"/>
    <p:sldId id="318" r:id="rId36"/>
    <p:sldId id="319" r:id="rId37"/>
    <p:sldId id="286" r:id="rId38"/>
    <p:sldId id="320" r:id="rId39"/>
    <p:sldId id="321" r:id="rId40"/>
    <p:sldId id="322" r:id="rId41"/>
    <p:sldId id="323" r:id="rId42"/>
    <p:sldId id="324" r:id="rId43"/>
    <p:sldId id="325" r:id="rId44"/>
    <p:sldId id="326" r:id="rId45"/>
    <p:sldId id="327" r:id="rId46"/>
  </p:sldIdLst>
  <p:sldSz cx="12192000" cy="6858000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4B345"/>
    <a:srgbClr val="43778D"/>
    <a:srgbClr val="1B90B3"/>
    <a:srgbClr val="404C5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>
        <p:scale>
          <a:sx n="70" d="100"/>
          <a:sy n="70" d="100"/>
        </p:scale>
        <p:origin x="1094" y="29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slide" Target="slides/slide36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slide" Target="slides/slide39.xml"/><Relationship Id="rId47" Type="http://schemas.openxmlformats.org/officeDocument/2006/relationships/notesMaster" Target="notesMasters/notesMaster1.xml"/><Relationship Id="rId50" Type="http://schemas.openxmlformats.org/officeDocument/2006/relationships/theme" Target="theme/theme1.xml"/><Relationship Id="rId7" Type="http://schemas.openxmlformats.org/officeDocument/2006/relationships/slide" Target="slides/slide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9" Type="http://schemas.openxmlformats.org/officeDocument/2006/relationships/slide" Target="slides/slide26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slide" Target="slides/slide37.xml"/><Relationship Id="rId45" Type="http://schemas.openxmlformats.org/officeDocument/2006/relationships/slide" Target="slides/slide42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49" Type="http://schemas.openxmlformats.org/officeDocument/2006/relationships/viewProps" Target="viewProp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4" Type="http://schemas.openxmlformats.org/officeDocument/2006/relationships/slide" Target="slides/slide4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slide" Target="slides/slide40.xml"/><Relationship Id="rId48" Type="http://schemas.openxmlformats.org/officeDocument/2006/relationships/presProps" Target="presProps.xml"/><Relationship Id="rId8" Type="http://schemas.openxmlformats.org/officeDocument/2006/relationships/slide" Target="slides/slide5.xml"/><Relationship Id="rId51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slide" Target="slides/slide43.xml"/><Relationship Id="rId20" Type="http://schemas.openxmlformats.org/officeDocument/2006/relationships/slide" Target="slides/slide17.xml"/><Relationship Id="rId41" Type="http://schemas.openxmlformats.org/officeDocument/2006/relationships/slide" Target="slides/slide3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FDE188E-811F-48F9-8583-D3E48C9BDE11}" type="datetimeFigureOut">
              <a:rPr lang="zh-TW" altLang="en-US" smtClean="0"/>
              <a:t>2026/4/24</a:t>
            </a:fld>
            <a:endParaRPr lang="zh-TW" altLang="en-US"/>
          </a:p>
        </p:txBody>
      </p:sp>
      <p:sp>
        <p:nvSpPr>
          <p:cNvPr id="4" name="投影片影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40C0D9E-980D-4A63-82E0-A49BB4B04908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9058177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生詞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>
            <a:extLst>
              <a:ext uri="{FF2B5EF4-FFF2-40B4-BE49-F238E27FC236}">
                <a16:creationId xmlns:a16="http://schemas.microsoft.com/office/drawing/2014/main" id="{75F7C352-CC9A-498B-9BEA-2E0806630B1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" y="0"/>
            <a:ext cx="12190723" cy="6858000"/>
          </a:xfrm>
          <a:prstGeom prst="rect">
            <a:avLst/>
          </a:prstGeom>
        </p:spPr>
      </p:pic>
      <p:sp>
        <p:nvSpPr>
          <p:cNvPr id="17" name="文字版面配置區 16">
            <a:extLst>
              <a:ext uri="{FF2B5EF4-FFF2-40B4-BE49-F238E27FC236}">
                <a16:creationId xmlns:a16="http://schemas.microsoft.com/office/drawing/2014/main" id="{2B266D99-4EEE-4592-A629-470E15E5177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85057" y="5715000"/>
            <a:ext cx="11811681" cy="1006475"/>
          </a:xfrm>
        </p:spPr>
        <p:txBody>
          <a:bodyPr anchor="ctr">
            <a:normAutofit/>
          </a:bodyPr>
          <a:lstStyle>
            <a:lvl1pPr marL="0" indent="0">
              <a:buNone/>
              <a:defRPr sz="360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zh-TW" altLang="en-US" dirty="0"/>
              <a:t>按一下以編輯母片文字樣式</a:t>
            </a: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91825F54-7F5E-41D4-932D-BEBA7FEB888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73434"/>
            <a:ext cx="9144000" cy="2387600"/>
          </a:xfrm>
        </p:spPr>
        <p:txBody>
          <a:bodyPr anchor="ctr">
            <a:noAutofit/>
          </a:bodyPr>
          <a:lstStyle>
            <a:lvl1pPr algn="ctr">
              <a:defRPr sz="16600">
                <a:latin typeface="標楷體" panose="03000509000000000000" pitchFamily="65" charset="-120"/>
                <a:ea typeface="標楷體" panose="03000509000000000000" pitchFamily="65" charset="-120"/>
              </a:defRPr>
            </a:lvl1pPr>
          </a:lstStyle>
          <a:p>
            <a:r>
              <a:rPr lang="zh-TW" altLang="en-US" dirty="0"/>
              <a:t>按一下</a:t>
            </a:r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D13762E0-6380-45EB-ADE9-F856C6F2EEC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914698"/>
            <a:ext cx="9144000" cy="1427589"/>
          </a:xfrm>
        </p:spPr>
        <p:txBody>
          <a:bodyPr>
            <a:normAutofit/>
          </a:bodyPr>
          <a:lstStyle>
            <a:lvl1pPr marL="0" indent="0" algn="ctr">
              <a:buNone/>
              <a:defRPr sz="88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 dirty="0"/>
              <a:t>按一下</a:t>
            </a:r>
          </a:p>
        </p:txBody>
      </p:sp>
    </p:spTree>
    <p:extLst>
      <p:ext uri="{BB962C8B-B14F-4D97-AF65-F5344CB8AC3E}">
        <p14:creationId xmlns:p14="http://schemas.microsoft.com/office/powerpoint/2010/main" val="29253373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生詞表_專有名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>
            <a:extLst>
              <a:ext uri="{FF2B5EF4-FFF2-40B4-BE49-F238E27FC236}">
                <a16:creationId xmlns:a16="http://schemas.microsoft.com/office/drawing/2014/main" id="{9C90F7FE-ACD2-40F2-A094-DDC5225C50E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" y="0"/>
            <a:ext cx="12190723" cy="6858000"/>
          </a:xfrm>
          <a:prstGeom prst="rect">
            <a:avLst/>
          </a:prstGeom>
        </p:spPr>
      </p:pic>
      <p:sp>
        <p:nvSpPr>
          <p:cNvPr id="17" name="文字版面配置區 16">
            <a:extLst>
              <a:ext uri="{FF2B5EF4-FFF2-40B4-BE49-F238E27FC236}">
                <a16:creationId xmlns:a16="http://schemas.microsoft.com/office/drawing/2014/main" id="{2B266D99-4EEE-4592-A629-470E15E5177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85057" y="5715000"/>
            <a:ext cx="11811681" cy="1006475"/>
          </a:xfrm>
        </p:spPr>
        <p:txBody>
          <a:bodyPr anchor="ctr">
            <a:normAutofit/>
          </a:bodyPr>
          <a:lstStyle>
            <a:lvl1pPr marL="0" indent="0">
              <a:buNone/>
              <a:defRPr sz="360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zh-TW" altLang="en-US" dirty="0"/>
              <a:t>按一下以編輯母片文字樣式</a:t>
            </a: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91825F54-7F5E-41D4-932D-BEBA7FEB888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73434"/>
            <a:ext cx="9144000" cy="2387600"/>
          </a:xfrm>
        </p:spPr>
        <p:txBody>
          <a:bodyPr anchor="ctr">
            <a:noAutofit/>
          </a:bodyPr>
          <a:lstStyle>
            <a:lvl1pPr algn="ctr">
              <a:defRPr sz="16600">
                <a:latin typeface="標楷體" panose="03000509000000000000" pitchFamily="65" charset="-120"/>
                <a:ea typeface="標楷體" panose="03000509000000000000" pitchFamily="65" charset="-120"/>
              </a:defRPr>
            </a:lvl1pPr>
          </a:lstStyle>
          <a:p>
            <a:r>
              <a:rPr lang="zh-TW" altLang="en-US" dirty="0"/>
              <a:t>按一下</a:t>
            </a:r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D13762E0-6380-45EB-ADE9-F856C6F2EEC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914698"/>
            <a:ext cx="9144000" cy="1427589"/>
          </a:xfrm>
        </p:spPr>
        <p:txBody>
          <a:bodyPr>
            <a:normAutofit/>
          </a:bodyPr>
          <a:lstStyle>
            <a:lvl1pPr marL="0" indent="0" algn="ctr">
              <a:buNone/>
              <a:defRPr sz="88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 dirty="0"/>
              <a:t>按一下</a:t>
            </a:r>
          </a:p>
        </p:txBody>
      </p:sp>
    </p:spTree>
    <p:extLst>
      <p:ext uri="{BB962C8B-B14F-4D97-AF65-F5344CB8AC3E}">
        <p14:creationId xmlns:p14="http://schemas.microsoft.com/office/powerpoint/2010/main" val="6524645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圖片 6">
            <a:extLst>
              <a:ext uri="{FF2B5EF4-FFF2-40B4-BE49-F238E27FC236}">
                <a16:creationId xmlns:a16="http://schemas.microsoft.com/office/drawing/2014/main" id="{A4640B15-CA04-4DCF-B5F3-2C0D0A32403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" y="0"/>
            <a:ext cx="12190723" cy="6858000"/>
          </a:xfrm>
          <a:prstGeom prst="rect">
            <a:avLst/>
          </a:prstGeom>
        </p:spPr>
      </p:pic>
      <p:sp>
        <p:nvSpPr>
          <p:cNvPr id="2" name="標題 1">
            <a:extLst>
              <a:ext uri="{FF2B5EF4-FFF2-40B4-BE49-F238E27FC236}">
                <a16:creationId xmlns:a16="http://schemas.microsoft.com/office/drawing/2014/main" id="{91825F54-7F5E-41D4-932D-BEBA7FEB888A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50980" y="2344799"/>
            <a:ext cx="11286930" cy="2387600"/>
          </a:xfrm>
        </p:spPr>
        <p:txBody>
          <a:bodyPr anchor="ctr">
            <a:noAutofit/>
          </a:bodyPr>
          <a:lstStyle>
            <a:lvl1pPr algn="ctr">
              <a:defRPr sz="13800">
                <a:latin typeface="標楷體" panose="03000509000000000000" pitchFamily="65" charset="-120"/>
                <a:ea typeface="標楷體" panose="03000509000000000000" pitchFamily="65" charset="-120"/>
              </a:defRPr>
            </a:lvl1pPr>
          </a:lstStyle>
          <a:p>
            <a:r>
              <a:rPr lang="zh-TW" altLang="en-US" dirty="0"/>
              <a:t>按一下</a:t>
            </a:r>
            <a:br>
              <a:rPr lang="en-US" altLang="zh-TW" dirty="0"/>
            </a:br>
            <a:r>
              <a:rPr lang="zh-TW" altLang="en-US" dirty="0"/>
              <a:t>開始新增</a:t>
            </a:r>
          </a:p>
        </p:txBody>
      </p:sp>
    </p:spTree>
    <p:extLst>
      <p:ext uri="{BB962C8B-B14F-4D97-AF65-F5344CB8AC3E}">
        <p14:creationId xmlns:p14="http://schemas.microsoft.com/office/powerpoint/2010/main" val="11349412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>
            <a:extLst>
              <a:ext uri="{FF2B5EF4-FFF2-40B4-BE49-F238E27FC236}">
                <a16:creationId xmlns:a16="http://schemas.microsoft.com/office/drawing/2014/main" id="{E1473010-4746-48B1-9B0E-15B5AD2272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40757851-3683-42F3-A8A8-165D36FCB72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CF8BE862-DF95-4989-AB8F-82726F60437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5925F630-D964-4D54-8B92-54C8CF02940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31D55285-8DB6-4F61-9175-3BF795B6FC6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BBB343-C3A3-4E0E-A733-88B9DD281862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484723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>
            <a:extLst>
              <a:ext uri="{FF2B5EF4-FFF2-40B4-BE49-F238E27FC236}">
                <a16:creationId xmlns:a16="http://schemas.microsoft.com/office/drawing/2014/main" id="{A4C98870-6BDC-4DA8-A6A6-F4820C591B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8361D476-0C59-4B78-BFA2-ADD3C0C5CFE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0F2DF98C-FAF5-4E49-9AF4-D436D376B12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B271279A-8694-4F54-9823-DB2EB374555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786C80BC-FFD3-4FF3-8ABD-91D39392FD1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C29BF7-1B51-422D-A81A-A6A112EC355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6344132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>
            <a:extLst>
              <a:ext uri="{FF2B5EF4-FFF2-40B4-BE49-F238E27FC236}">
                <a16:creationId xmlns:a16="http://schemas.microsoft.com/office/drawing/2014/main" id="{EEB52EA4-5E84-45B7-A8E9-90EFFE9590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6BCADB88-75D6-4A53-A87C-B05C7A95D5E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AF49A3E9-0B6F-466D-A577-E811E3C5A03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5C051838-3949-4C8B-BD75-C1EB1A3FE93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0577BFEA-12BA-4C30-A18B-958B307885A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134C59-A706-479A-BB16-426ADBAC041A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4371315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5">
            <a:extLst>
              <a:ext uri="{FF2B5EF4-FFF2-40B4-BE49-F238E27FC236}">
                <a16:creationId xmlns:a16="http://schemas.microsoft.com/office/drawing/2014/main" id="{D6F41BB0-0FCC-4D92-A20D-A2D59DB17216}"/>
              </a:ext>
            </a:extLst>
          </p:cNvPr>
          <p:cNvSpPr txBox="1">
            <a:spLocks/>
          </p:cNvSpPr>
          <p:nvPr/>
        </p:nvSpPr>
        <p:spPr>
          <a:xfrm>
            <a:off x="707010" y="4181827"/>
            <a:ext cx="11484990" cy="176281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TW" altLang="en-US" sz="80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第八課 原住民信仰與祭典</a:t>
            </a:r>
          </a:p>
        </p:txBody>
      </p:sp>
    </p:spTree>
    <p:extLst>
      <p:ext uri="{BB962C8B-B14F-4D97-AF65-F5344CB8AC3E}">
        <p14:creationId xmlns:p14="http://schemas.microsoft.com/office/powerpoint/2010/main" val="61634118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1B101905-ACB0-443E-82F9-506971BA1B2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harvest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D984EFDE-1B5A-4C3F-8231-F3565FD711B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收穫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7158531C-76A2-4A7A-9ADC-224153FC55D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shōuhuò</a:t>
            </a:r>
            <a:endParaRPr lang="zh-TW" altLang="en-US" dirty="0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E1DAD145-D907-4465-AA7B-2085FE360955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8-9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425056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BE9719DB-BEDD-4705-9C21-8F5AE80B449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fortune and misfortune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2CEC49DF-9723-4DA6-911C-84DC32E39C4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吉凶禍福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81C54316-AA8B-4B51-8050-D6319B6EF38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jíxiōng</a:t>
            </a:r>
            <a:r>
              <a:rPr lang="en-US" altLang="zh-TW" dirty="0"/>
              <a:t> </a:t>
            </a:r>
            <a:r>
              <a:rPr lang="en-US" altLang="zh-TW" dirty="0" err="1"/>
              <a:t>huòfú</a:t>
            </a:r>
            <a:endParaRPr lang="zh-TW" altLang="en-US" dirty="0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BC639390-0D3D-48AA-8EAE-6EAC0486CD54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8-10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6159745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CBB59468-E869-4669-B56A-17D46DCACF9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awe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0833C4BF-FF9C-4CB7-9E75-A8BA89E0B1C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敬畏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D875C4B2-7681-4DFA-9AAD-DDF0254F714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jìngwèi</a:t>
            </a:r>
            <a:endParaRPr lang="zh-TW" altLang="en-US" dirty="0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CD8919B9-FB2A-4725-9270-DE2B5994C7BB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8-11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2532762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A7D44053-4516-4C3F-BE41-2A0E31A4154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taboo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7DE109FC-7B36-4211-AD85-5E865DCE553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禁忌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6CD03B64-46DA-4A4B-AFD8-17CB4A54F70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jìnjì</a:t>
            </a:r>
            <a:endParaRPr lang="zh-TW" altLang="en-US" dirty="0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4CD2DB6A-9EE4-42F9-ACBE-FA0FB52AEE52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8-12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4790614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ECB7BD3B-8438-4800-B8FC-98642CC4C73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millet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FA70D288-B2A7-457F-B08F-0481CF07421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小米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DE460DB7-6D8D-4D25-BAF3-9425E5D84C1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xiǎomǐ</a:t>
            </a:r>
            <a:endParaRPr lang="zh-TW" altLang="en-US" dirty="0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F80CC3B9-2E67-4071-ADC9-5A731B4B6F50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8-13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9026163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988013BD-73A9-42C6-8077-D51232FAD2D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bumper harvest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88E6AB79-01A2-4EE7-883F-E8592A84973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豐收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61BB48E3-35CD-4CCF-AE75-F63C4DB55A2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fēngshōu</a:t>
            </a:r>
            <a:endParaRPr lang="zh-TW" altLang="en-US" dirty="0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7E29FB26-19C8-46F0-A13B-87F4CD09EB79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8-14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4831456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0AC8D811-C2AF-43AF-BA0D-F738143679A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class, rank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08A4DFF5-0D77-4302-B6C9-DD36A5B8DFC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階級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6CA51A5D-184E-4213-BD10-6B6DC798181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jiējí</a:t>
            </a:r>
            <a:endParaRPr lang="zh-TW" altLang="en-US" dirty="0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592DCC40-C3AC-4052-BF63-264E0FB7039B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8-15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9813737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1629D214-5582-4129-AE27-451A445EAF9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promotion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6332651C-3288-419E-AA6E-9F7BA936F79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晉級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431FD7DF-9112-451F-BD01-91866B7A94E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jìnjí</a:t>
            </a:r>
            <a:endParaRPr lang="zh-TW" altLang="en-US" dirty="0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EEAFB892-5596-45B4-89A0-555056C34DC2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8-16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7695527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3BDF57FC-19F2-4FC0-9EFF-9D54E279455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ritual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32A22698-FBA4-4E27-AE00-90C1C5C49BD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儀式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C6F9B7DB-C4BD-4805-A5E5-D15785FC1B2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yíshì</a:t>
            </a:r>
            <a:endParaRPr lang="zh-TW" altLang="en-US" dirty="0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FCF05D1E-F0FC-442B-B206-072982E7B6CA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8-17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783077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CCE88FDA-1746-493E-B583-25CF4EB915C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inherit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D83CAB30-AFF6-4931-B7FD-6D16CD8E0F5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傳承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A1BA3B1F-90FC-4F0D-9B1E-6C8F09D4353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chuánchéng</a:t>
            </a:r>
            <a:endParaRPr lang="zh-TW" altLang="en-US" dirty="0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83D9F282-E545-4BD2-ADF2-3F4DD0384819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8-18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36262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文字版面配置區 22">
            <a:extLst>
              <a:ext uri="{FF2B5EF4-FFF2-40B4-BE49-F238E27FC236}">
                <a16:creationId xmlns:a16="http://schemas.microsoft.com/office/drawing/2014/main" id="{8BC5DB98-9988-4CAE-8017-5FC1B3BA88D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indigenous people</a:t>
            </a:r>
            <a:endParaRPr lang="zh-TW" altLang="en-US" dirty="0"/>
          </a:p>
        </p:txBody>
      </p:sp>
      <p:sp>
        <p:nvSpPr>
          <p:cNvPr id="4" name="標題 3">
            <a:extLst>
              <a:ext uri="{FF2B5EF4-FFF2-40B4-BE49-F238E27FC236}">
                <a16:creationId xmlns:a16="http://schemas.microsoft.com/office/drawing/2014/main" id="{41F14C73-31E7-4AAA-8967-237149C01EF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原住民族</a:t>
            </a:r>
          </a:p>
        </p:txBody>
      </p:sp>
      <p:sp>
        <p:nvSpPr>
          <p:cNvPr id="5" name="副標題 4">
            <a:extLst>
              <a:ext uri="{FF2B5EF4-FFF2-40B4-BE49-F238E27FC236}">
                <a16:creationId xmlns:a16="http://schemas.microsoft.com/office/drawing/2014/main" id="{89178C55-D901-4301-AB1A-9734CC4136D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yuánzhùmínzú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02F4D34A-BF1E-433E-A8B0-760C4F3676CE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8-1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3055696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7C93EB9C-AB6F-4F82-843A-849EDAB902D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hold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C842BE1A-0180-4DC2-83FC-C384D1FD248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舉行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10527B6E-0C79-4998-B2BA-A3FFFA16821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jǔxíng</a:t>
            </a:r>
            <a:endParaRPr lang="zh-TW" altLang="en-US" dirty="0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2ABA4144-C72F-42AE-8896-48C82B6A1B1E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8-19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9770516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653ACBBA-7CA6-486C-BBE9-E3F2F647182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main officiant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4F7116CE-8532-4DC9-8B47-D30530FF8F2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主祭者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100D827E-4767-48E2-8E15-32362F60B31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zhǔjìzhě</a:t>
            </a:r>
            <a:endParaRPr lang="zh-TW" altLang="en-US" dirty="0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9DE0F0F3-4F56-41D2-A78D-08C4BB97EEF3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8-20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2593399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F8500E6C-FFC2-4361-87A1-29F06880118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pray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C9BFA2C2-719D-42DB-9662-4DDE8358B94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祈求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915370C2-3139-46B9-9C82-947567EBAEB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qíqiú</a:t>
            </a:r>
            <a:endParaRPr lang="zh-TW" altLang="en-US" dirty="0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31B9E693-AA2C-4EE1-9A89-C8EDFBE40C74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8-21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8299801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F8068778-119E-47A0-9F97-7A9B458FC8B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offering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A36E65D2-F31E-4E5B-B8E6-089C8753492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祭品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A9070A20-E23A-43D5-8408-15C24B6B0A0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jìpǐn</a:t>
            </a:r>
            <a:endParaRPr lang="zh-TW" altLang="en-US" dirty="0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3C223A89-C255-4280-B094-64ADC94324F2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8-22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6970658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596F88BB-E4CC-402B-8B55-E1D9F2D8C74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spiritual power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F927CEC1-0479-458C-A7BA-DF0C8F5B355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靈力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9B5249AF-C8EA-49CD-810F-6F610FEAF90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línglì</a:t>
            </a:r>
            <a:endParaRPr lang="zh-TW" altLang="en-US" dirty="0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ABDE12BD-CAD6-4982-B14F-7CC1CCF03503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8-23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826127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BE29AB85-02CF-42A3-8935-F0B17F8FFDC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sowing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9398F4EB-DC1C-4DE5-A9BF-66F593E69A9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播種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C3F9F2B5-BFD3-44FE-B070-3FE5238D5DA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bòzhǒng</a:t>
            </a:r>
            <a:endParaRPr lang="zh-TW" altLang="en-US" dirty="0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867173D5-9330-42AF-9393-4F2BBAFE94B9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8-24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8005343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D2788A97-4CA3-4AB0-AB5B-2814C25F668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hunting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1794DA96-FBB9-4584-8A6C-30F6F027968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打獵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E7797DF8-A6BC-4C95-A653-637C23DBBC3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dǎliè</a:t>
            </a:r>
            <a:endParaRPr lang="zh-TW" altLang="en-US" dirty="0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036DE761-D89C-4610-A11C-58A7D11D6FC3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8-25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2438842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74AB5535-078A-445F-BF7F-C6F8B683397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leader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358ECB80-0A75-445D-AB4D-41F9BA8D90F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領導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0AF51116-2302-4900-903D-377E38713D0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lǐngdǎo</a:t>
            </a:r>
            <a:endParaRPr lang="zh-TW" altLang="en-US" dirty="0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6A321DB4-64E6-4CB3-B09E-C01BECE5285D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8-26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5419763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466D1926-88E9-4845-A91E-EEF3D021F4B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tribe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7256680E-657F-48CF-AC9C-8EC949E953D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部落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CD1CB862-3876-4FBE-B525-94D8D8E476D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bùluò</a:t>
            </a:r>
            <a:endParaRPr lang="zh-TW" altLang="en-US" dirty="0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96510A70-4A0F-412F-B640-E4120F08D077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8-27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8421503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1DC706AE-735F-4FBB-8EAC-FF841D3EA00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worship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D724AA5C-BCF7-44FC-BE9F-D9EB13D5457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祭拜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B06D5748-AD55-4EB6-83B7-5D7B36466F9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jìbài</a:t>
            </a:r>
            <a:endParaRPr lang="zh-TW" altLang="en-US" dirty="0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974A0FC3-5327-4A13-8BA5-B6966C413687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8-28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2121238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2E75A4E0-F84B-4BDA-A7DD-CFCDBEE620F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belief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74ABAF0B-883E-4E59-923C-505A1252493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信仰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6B3A994B-3B1C-4A45-B376-FD057581AD4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xìnyǎng</a:t>
            </a:r>
            <a:endParaRPr lang="zh-TW" altLang="en-US" dirty="0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A07F0061-61C3-40E8-BCC2-715290ECDCDF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8-2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4622367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583D7C56-D4C4-4686-8E1C-45D5B1B7CEE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only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7DB0B021-322F-404B-8F87-6B7CD9F57A1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唯一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BD6092EB-3531-471B-82B9-27856C6FE8C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wéiyī</a:t>
            </a:r>
            <a:endParaRPr lang="zh-TW" altLang="en-US" dirty="0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3454268D-D782-47EE-816C-74E18A4BDCCA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TW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kumimoji="0" lang="en-US" altLang="zh-TW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TW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8-29</a:t>
            </a:r>
            <a:endParaRPr kumimoji="0" lang="zh-TW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4246176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583D7C56-D4C4-4686-8E1C-45D5B1B7CEE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summon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7DB0B021-322F-404B-8F87-6B7CD9F57A1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召喚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BD6092EB-3531-471B-82B9-27856C6FE8C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/>
              <a:t>zhàohuàn</a:t>
            </a:r>
            <a:endParaRPr lang="zh-TW" altLang="en-US" dirty="0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3454268D-D782-47EE-816C-74E18A4BDCCA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8-30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14318299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F60CF90F-325B-4ED5-BBF6-8E26BBA3DCB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capture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2A67A1DD-5539-496A-90DA-AB53EC355F5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捕獲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76CF47AA-9EB9-456E-8889-2984189A083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bǔhuò</a:t>
            </a:r>
            <a:endParaRPr lang="zh-TW" altLang="en-US" dirty="0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CA95A33E-2F80-49EC-B8C0-C1EAB746F2E1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8-31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61310741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9977F757-6AF9-455B-9EBB-732160702FF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immortality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7934C8B6-D175-47AD-9DE7-15148317737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永生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8481705E-744B-49ED-A90D-EB8DED73400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yǒngshēng</a:t>
            </a:r>
            <a:endParaRPr lang="zh-TW" altLang="en-US" dirty="0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E8D65B26-F1FA-489F-9807-C3D5E4481C5A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8-32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87277639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92E16DE4-210B-441E-A2ED-729372B6211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spirit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C582744C-048F-41FF-8F76-F4B9EB5A6EC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精神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29A1172E-9072-4DFB-880C-21685FCD31C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jīngshén</a:t>
            </a:r>
            <a:endParaRPr lang="zh-TW" altLang="en-US" dirty="0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883803EC-D9A7-45FD-A787-1B9313ED022D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8-33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74163353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字版面配置區 13">
            <a:extLst>
              <a:ext uri="{FF2B5EF4-FFF2-40B4-BE49-F238E27FC236}">
                <a16:creationId xmlns:a16="http://schemas.microsoft.com/office/drawing/2014/main" id="{D604BBBC-F624-4117-BFD0-8F0975A81F7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pan-spiritual belief</a:t>
            </a:r>
            <a:endParaRPr lang="zh-TW" altLang="en-US" dirty="0"/>
          </a:p>
        </p:txBody>
      </p:sp>
      <p:sp>
        <p:nvSpPr>
          <p:cNvPr id="11" name="標題 10">
            <a:extLst>
              <a:ext uri="{FF2B5EF4-FFF2-40B4-BE49-F238E27FC236}">
                <a16:creationId xmlns:a16="http://schemas.microsoft.com/office/drawing/2014/main" id="{A55725D6-5413-4C76-82F4-C8246DDFC74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泛靈信仰</a:t>
            </a:r>
          </a:p>
        </p:txBody>
      </p:sp>
      <p:sp>
        <p:nvSpPr>
          <p:cNvPr id="12" name="副標題 11">
            <a:extLst>
              <a:ext uri="{FF2B5EF4-FFF2-40B4-BE49-F238E27FC236}">
                <a16:creationId xmlns:a16="http://schemas.microsoft.com/office/drawing/2014/main" id="{EFBCBD40-6DD3-4319-8A34-972EB5352A1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fànlíng</a:t>
            </a:r>
            <a:r>
              <a:rPr lang="en-US" altLang="zh-TW" dirty="0"/>
              <a:t> </a:t>
            </a:r>
            <a:r>
              <a:rPr lang="en-US" altLang="zh-TW" dirty="0" err="1"/>
              <a:t>xìnyǎng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73D49C02-8F44-4772-9E8D-71D525C5B101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專有名詞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-1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82701515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516B8312-6B92-4D93-A8C2-8930881FF88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Amis</a:t>
            </a:r>
            <a:endParaRPr lang="zh-TW" altLang="en-US" dirty="0"/>
          </a:p>
        </p:txBody>
      </p:sp>
      <p:sp>
        <p:nvSpPr>
          <p:cNvPr id="4" name="標題 3">
            <a:extLst>
              <a:ext uri="{FF2B5EF4-FFF2-40B4-BE49-F238E27FC236}">
                <a16:creationId xmlns:a16="http://schemas.microsoft.com/office/drawing/2014/main" id="{9DDB5758-CBFF-422E-9ECC-187E1DF36C8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阿美族</a:t>
            </a:r>
          </a:p>
        </p:txBody>
      </p:sp>
      <p:sp>
        <p:nvSpPr>
          <p:cNvPr id="5" name="副標題 4">
            <a:extLst>
              <a:ext uri="{FF2B5EF4-FFF2-40B4-BE49-F238E27FC236}">
                <a16:creationId xmlns:a16="http://schemas.microsoft.com/office/drawing/2014/main" id="{6AE588B2-E4B8-47CD-B809-909BF3F2FBF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Āměi</a:t>
            </a:r>
            <a:r>
              <a:rPr lang="en-US" altLang="zh-TW" dirty="0"/>
              <a:t> </a:t>
            </a:r>
            <a:r>
              <a:rPr lang="en-US" altLang="zh-TW" dirty="0" err="1"/>
              <a:t>Zú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27DF5362-31FE-4396-AB00-0EA3E54CA7CE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專有名詞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-2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09237671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7B116723-8002-4521-8D2D-F3A29CE4F8D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Harvest festival</a:t>
            </a:r>
            <a:endParaRPr lang="zh-TW" altLang="en-US" dirty="0"/>
          </a:p>
        </p:txBody>
      </p:sp>
      <p:sp>
        <p:nvSpPr>
          <p:cNvPr id="4" name="標題 3">
            <a:extLst>
              <a:ext uri="{FF2B5EF4-FFF2-40B4-BE49-F238E27FC236}">
                <a16:creationId xmlns:a16="http://schemas.microsoft.com/office/drawing/2014/main" id="{21696CF2-5AE0-4396-AA7E-BE5B2E2333C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豐年祭</a:t>
            </a:r>
          </a:p>
        </p:txBody>
      </p:sp>
      <p:sp>
        <p:nvSpPr>
          <p:cNvPr id="5" name="副標題 4">
            <a:extLst>
              <a:ext uri="{FF2B5EF4-FFF2-40B4-BE49-F238E27FC236}">
                <a16:creationId xmlns:a16="http://schemas.microsoft.com/office/drawing/2014/main" id="{4AAF6375-E111-44AA-B763-67657ABEB1A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Fēngnián</a:t>
            </a:r>
            <a:r>
              <a:rPr lang="en-US" altLang="zh-TW" dirty="0"/>
              <a:t> </a:t>
            </a:r>
            <a:r>
              <a:rPr lang="en-US" altLang="zh-TW" dirty="0" err="1"/>
              <a:t>Jì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3403756F-5483-4C32-8E90-15F3C25F6A50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專有名詞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-3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84984618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2E574F40-89E9-4539-968B-770B40E98D0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Atayal</a:t>
            </a:r>
            <a:endParaRPr lang="zh-TW" altLang="en-US" dirty="0"/>
          </a:p>
        </p:txBody>
      </p:sp>
      <p:sp>
        <p:nvSpPr>
          <p:cNvPr id="4" name="標題 3">
            <a:extLst>
              <a:ext uri="{FF2B5EF4-FFF2-40B4-BE49-F238E27FC236}">
                <a16:creationId xmlns:a16="http://schemas.microsoft.com/office/drawing/2014/main" id="{46D75CEE-BCD9-4E7B-A995-CEA422F19BD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泰雅族</a:t>
            </a:r>
          </a:p>
        </p:txBody>
      </p:sp>
      <p:sp>
        <p:nvSpPr>
          <p:cNvPr id="5" name="副標題 4">
            <a:extLst>
              <a:ext uri="{FF2B5EF4-FFF2-40B4-BE49-F238E27FC236}">
                <a16:creationId xmlns:a16="http://schemas.microsoft.com/office/drawing/2014/main" id="{2069AE04-45C8-47D6-8FC9-730107A6A13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Tàiyǎ</a:t>
            </a:r>
            <a:r>
              <a:rPr lang="en-US" altLang="zh-TW" dirty="0"/>
              <a:t> </a:t>
            </a:r>
            <a:r>
              <a:rPr lang="en-US" altLang="zh-TW" dirty="0" err="1"/>
              <a:t>Zú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4D4B70E3-287C-46CE-9B7C-A7B41BFA0C9A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專有名詞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-4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61134010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A0C2EF0D-53FB-406E-9821-5A8190FFBF8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Sowing festival</a:t>
            </a:r>
            <a:endParaRPr lang="zh-TW" altLang="en-US" dirty="0"/>
          </a:p>
        </p:txBody>
      </p:sp>
      <p:sp>
        <p:nvSpPr>
          <p:cNvPr id="4" name="標題 3">
            <a:extLst>
              <a:ext uri="{FF2B5EF4-FFF2-40B4-BE49-F238E27FC236}">
                <a16:creationId xmlns:a16="http://schemas.microsoft.com/office/drawing/2014/main" id="{DBE35206-C8C3-4865-A513-256762C8984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播種祭</a:t>
            </a:r>
          </a:p>
        </p:txBody>
      </p:sp>
      <p:sp>
        <p:nvSpPr>
          <p:cNvPr id="5" name="副標題 4">
            <a:extLst>
              <a:ext uri="{FF2B5EF4-FFF2-40B4-BE49-F238E27FC236}">
                <a16:creationId xmlns:a16="http://schemas.microsoft.com/office/drawing/2014/main" id="{352C1A94-EEE5-4697-BF89-FFC8A843309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Bòzhǒng</a:t>
            </a:r>
            <a:r>
              <a:rPr lang="en-US" altLang="zh-TW" dirty="0"/>
              <a:t> </a:t>
            </a:r>
            <a:r>
              <a:rPr lang="en-US" altLang="zh-TW" dirty="0" err="1"/>
              <a:t>Jì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B083383C-D106-4F81-9E47-4C99AA3C7A67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專有名詞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-5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3666622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871BAD8A-F382-4DFC-A165-A1B5974A115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ceremony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CDD47BAD-6F63-4314-B103-4142CF93652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祭典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E807390A-4AF7-44FD-9B27-BBC07A7E627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jìdiǎn</a:t>
            </a:r>
            <a:endParaRPr lang="zh-TW" altLang="en-US" dirty="0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15CF36EA-A147-40CC-A04D-61A03DEFFD35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8-3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10636006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EE958A19-F1CA-43CC-B6E4-F611BD02543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>
            <a:normAutofit/>
          </a:bodyPr>
          <a:lstStyle/>
          <a:p>
            <a:r>
              <a:rPr lang="en-US" altLang="zh-TW" dirty="0"/>
              <a:t>Ancestral spirit festival</a:t>
            </a:r>
          </a:p>
        </p:txBody>
      </p:sp>
      <p:sp>
        <p:nvSpPr>
          <p:cNvPr id="4" name="標題 3">
            <a:extLst>
              <a:ext uri="{FF2B5EF4-FFF2-40B4-BE49-F238E27FC236}">
                <a16:creationId xmlns:a16="http://schemas.microsoft.com/office/drawing/2014/main" id="{4011BDE4-BE56-4161-AFFF-B886D4C8799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祖靈祭</a:t>
            </a:r>
          </a:p>
        </p:txBody>
      </p:sp>
      <p:sp>
        <p:nvSpPr>
          <p:cNvPr id="5" name="副標題 4">
            <a:extLst>
              <a:ext uri="{FF2B5EF4-FFF2-40B4-BE49-F238E27FC236}">
                <a16:creationId xmlns:a16="http://schemas.microsoft.com/office/drawing/2014/main" id="{AE3C2204-2A88-4839-AF1D-8488176A461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Zǔlíng</a:t>
            </a:r>
            <a:r>
              <a:rPr lang="en-US" altLang="zh-TW" dirty="0"/>
              <a:t> </a:t>
            </a:r>
            <a:r>
              <a:rPr lang="en-US" altLang="zh-TW" dirty="0" err="1"/>
              <a:t>jì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F9C56491-3EFC-4C7E-A4EC-F67E2B1D04AD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專有名詞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-6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735325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3B24A17B-E550-4611-9915-69C2C2CF86D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>
            <a:normAutofit/>
          </a:bodyPr>
          <a:lstStyle/>
          <a:p>
            <a:r>
              <a:rPr lang="en-US" altLang="zh-TW" dirty="0"/>
              <a:t>Yami, Tao</a:t>
            </a:r>
          </a:p>
        </p:txBody>
      </p:sp>
      <p:sp>
        <p:nvSpPr>
          <p:cNvPr id="4" name="標題 3">
            <a:extLst>
              <a:ext uri="{FF2B5EF4-FFF2-40B4-BE49-F238E27FC236}">
                <a16:creationId xmlns:a16="http://schemas.microsoft.com/office/drawing/2014/main" id="{4C074079-D8C9-4D56-BE13-40CB400219F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1173434"/>
            <a:ext cx="12192000" cy="2387600"/>
          </a:xfrm>
        </p:spPr>
        <p:txBody>
          <a:bodyPr/>
          <a:lstStyle/>
          <a:p>
            <a:r>
              <a:rPr lang="zh-TW" altLang="en-US" sz="13800" dirty="0"/>
              <a:t>雅美族</a:t>
            </a:r>
            <a:r>
              <a:rPr lang="en-US" altLang="zh-TW" sz="13800" dirty="0"/>
              <a:t>/</a:t>
            </a:r>
            <a:r>
              <a:rPr lang="zh-TW" altLang="en-US" sz="13800" dirty="0"/>
              <a:t>達悟族</a:t>
            </a:r>
          </a:p>
        </p:txBody>
      </p:sp>
      <p:sp>
        <p:nvSpPr>
          <p:cNvPr id="5" name="副標題 4">
            <a:extLst>
              <a:ext uri="{FF2B5EF4-FFF2-40B4-BE49-F238E27FC236}">
                <a16:creationId xmlns:a16="http://schemas.microsoft.com/office/drawing/2014/main" id="{44AC19DC-7A91-4BF9-9F9D-F38D4B7D8B7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0" y="3914698"/>
            <a:ext cx="12192000" cy="1427589"/>
          </a:xfrm>
        </p:spPr>
        <p:txBody>
          <a:bodyPr>
            <a:normAutofit/>
          </a:bodyPr>
          <a:lstStyle/>
          <a:p>
            <a:r>
              <a:rPr lang="en-US" altLang="zh-TW" dirty="0" err="1"/>
              <a:t>Yǎměi</a:t>
            </a:r>
            <a:r>
              <a:rPr lang="en-US" altLang="zh-TW" dirty="0"/>
              <a:t> </a:t>
            </a:r>
            <a:r>
              <a:rPr lang="en-US" altLang="zh-TW" dirty="0" err="1"/>
              <a:t>Zú</a:t>
            </a:r>
            <a:r>
              <a:rPr lang="en-US" altLang="zh-TW" dirty="0"/>
              <a:t>/ </a:t>
            </a:r>
            <a:r>
              <a:rPr lang="en-US" altLang="zh-TW" dirty="0" err="1"/>
              <a:t>Dáwù</a:t>
            </a:r>
            <a:r>
              <a:rPr lang="en-US" altLang="zh-TW" dirty="0"/>
              <a:t> </a:t>
            </a:r>
            <a:r>
              <a:rPr lang="en-US" altLang="zh-TW" dirty="0" err="1"/>
              <a:t>Zú</a:t>
            </a:r>
            <a:endParaRPr lang="en-US" altLang="zh-TW" dirty="0"/>
          </a:p>
        </p:txBody>
      </p:sp>
      <p:sp>
        <p:nvSpPr>
          <p:cNvPr id="8" name="文字方塊 7">
            <a:extLst>
              <a:ext uri="{FF2B5EF4-FFF2-40B4-BE49-F238E27FC236}">
                <a16:creationId xmlns:a16="http://schemas.microsoft.com/office/drawing/2014/main" id="{DAC3345D-A765-42CD-967B-9872C9627F57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專有名詞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-7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42768937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59D97AFF-5FC9-4B0E-8EF1-3CB19B9DF79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Flying fish festival</a:t>
            </a:r>
            <a:endParaRPr lang="zh-TW" altLang="en-US" dirty="0"/>
          </a:p>
        </p:txBody>
      </p:sp>
      <p:sp>
        <p:nvSpPr>
          <p:cNvPr id="4" name="標題 3">
            <a:extLst>
              <a:ext uri="{FF2B5EF4-FFF2-40B4-BE49-F238E27FC236}">
                <a16:creationId xmlns:a16="http://schemas.microsoft.com/office/drawing/2014/main" id="{389143F3-1125-42E3-B593-F1E2B469375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飛魚祭</a:t>
            </a:r>
          </a:p>
        </p:txBody>
      </p:sp>
      <p:sp>
        <p:nvSpPr>
          <p:cNvPr id="5" name="副標題 4">
            <a:extLst>
              <a:ext uri="{FF2B5EF4-FFF2-40B4-BE49-F238E27FC236}">
                <a16:creationId xmlns:a16="http://schemas.microsoft.com/office/drawing/2014/main" id="{07E6D3DD-8D70-4A7B-93EC-F479CC06BA8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Fēiyú</a:t>
            </a:r>
            <a:r>
              <a:rPr lang="en-US" altLang="zh-TW" dirty="0"/>
              <a:t> </a:t>
            </a:r>
            <a:r>
              <a:rPr lang="en-US" altLang="zh-TW" dirty="0" err="1"/>
              <a:t>Jì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7E6E7677-847E-48A5-A176-731A8E088464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專有名詞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-8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41651488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20C453EE-AEC2-4B2C-B815-CA4CA31E719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Orchid Island</a:t>
            </a:r>
            <a:endParaRPr lang="zh-TW" altLang="en-US" dirty="0"/>
          </a:p>
        </p:txBody>
      </p:sp>
      <p:sp>
        <p:nvSpPr>
          <p:cNvPr id="4" name="標題 3">
            <a:extLst>
              <a:ext uri="{FF2B5EF4-FFF2-40B4-BE49-F238E27FC236}">
                <a16:creationId xmlns:a16="http://schemas.microsoft.com/office/drawing/2014/main" id="{6E19E07D-8481-40FA-A628-5EC978931DF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蘭嶼</a:t>
            </a:r>
          </a:p>
        </p:txBody>
      </p:sp>
      <p:sp>
        <p:nvSpPr>
          <p:cNvPr id="5" name="副標題 4">
            <a:extLst>
              <a:ext uri="{FF2B5EF4-FFF2-40B4-BE49-F238E27FC236}">
                <a16:creationId xmlns:a16="http://schemas.microsoft.com/office/drawing/2014/main" id="{7EE43FC0-3F82-40F3-8621-EBE19822377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Lányǔ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3FEF8C22-FE68-4942-9DD4-8ACC2F5FAD4E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專有名詞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-9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4081044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D42DE3B2-8E1E-43AE-BD55-4A3B257152D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mountains and rivers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32D7BCEC-364E-42A6-A41E-06D6D28771D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山川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C4F7C20C-5313-4139-A8C4-22539136DDC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shānchuān</a:t>
            </a:r>
            <a:endParaRPr lang="zh-TW" altLang="en-US" dirty="0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21D91C11-1C57-4BED-ACC9-25D48CFFD24E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8-4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0552467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B6D6EFFE-E397-4F96-BFC3-E87D8671246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sun, moon, and stars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128A8EFE-B185-4D1B-B88D-1F7574014A4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日月星辰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FEA9F63E-77E3-471E-9488-5A033A8422C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rìyuè</a:t>
            </a:r>
            <a:r>
              <a:rPr lang="zh-TW" altLang="en-US" dirty="0"/>
              <a:t> </a:t>
            </a:r>
            <a:r>
              <a:rPr lang="en-US" altLang="zh-TW" dirty="0" err="1"/>
              <a:t>xīngchén</a:t>
            </a:r>
            <a:endParaRPr lang="zh-TW" altLang="en-US" dirty="0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06B0BB59-384C-4CD4-84A9-515C7F495FD2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8-5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1984695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F713745B-15D4-4242-BBEA-7E1E89F863B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soul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6AFF75D5-688B-45F9-9820-7394980A7F7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靈魂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7756CFEA-17F4-4EFC-8951-705CEDD88BD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línghún</a:t>
            </a:r>
            <a:endParaRPr lang="en-US" altLang="zh-TW" dirty="0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720F08CE-B707-423C-94A7-ABB97FBC8E54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8-6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4478654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6B0FB7F4-77B5-4846-8E44-6364F4AE29D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all things in nature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7E5439CA-4F06-4541-849C-DF8CF5128C8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天地萬物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58185DF3-DBC8-42F0-A89C-EEE2AC80187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tiāndì</a:t>
            </a:r>
            <a:r>
              <a:rPr lang="en-US" altLang="zh-TW" dirty="0"/>
              <a:t> </a:t>
            </a:r>
            <a:r>
              <a:rPr lang="en-US" altLang="zh-TW" dirty="0" err="1"/>
              <a:t>wànwù</a:t>
            </a:r>
            <a:endParaRPr lang="zh-TW" altLang="en-US" dirty="0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DD8245FC-CAA5-4A40-8F7B-A491BD7BAD5F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8-7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0526037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4AE19891-9721-41F9-9450-BAA4E274276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fishing and hunting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BE0A3A3F-F959-4B87-B8E2-47393E8A906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漁獵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5F845048-EE67-4CD1-BD33-02ED85ED933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yúliè</a:t>
            </a:r>
            <a:endParaRPr lang="zh-TW" altLang="en-US" dirty="0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FBE15057-C92F-4C64-A275-52410A8F64F1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8-8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8526474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訂設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自訂設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224</TotalTime>
  <Words>306</Words>
  <Application>Microsoft Office PowerPoint</Application>
  <PresentationFormat>寬螢幕</PresentationFormat>
  <Paragraphs>211</Paragraphs>
  <Slides>43</Slides>
  <Notes>0</Notes>
  <HiddenSlides>0</HiddenSlides>
  <MMClips>0</MMClips>
  <ScaleCrop>false</ScaleCrop>
  <HeadingPairs>
    <vt:vector size="6" baseType="variant">
      <vt:variant>
        <vt:lpstr>使用字型</vt:lpstr>
      </vt:variant>
      <vt:variant>
        <vt:i4>6</vt:i4>
      </vt:variant>
      <vt:variant>
        <vt:lpstr>佈景主題</vt:lpstr>
      </vt:variant>
      <vt:variant>
        <vt:i4>3</vt:i4>
      </vt:variant>
      <vt:variant>
        <vt:lpstr>投影片標題</vt:lpstr>
      </vt:variant>
      <vt:variant>
        <vt:i4>43</vt:i4>
      </vt:variant>
    </vt:vector>
  </HeadingPairs>
  <TitlesOfParts>
    <vt:vector size="52" baseType="lpstr">
      <vt:lpstr>微軟正黑體</vt:lpstr>
      <vt:lpstr>標楷體</vt:lpstr>
      <vt:lpstr>Arial</vt:lpstr>
      <vt:lpstr>Calibri</vt:lpstr>
      <vt:lpstr>Calibri Light</vt:lpstr>
      <vt:lpstr>Times New Roman</vt:lpstr>
      <vt:lpstr>Office 佈景主題</vt:lpstr>
      <vt:lpstr>自訂設計</vt:lpstr>
      <vt:lpstr>1_自訂設計</vt:lpstr>
      <vt:lpstr>PowerPoint 簡報</vt:lpstr>
      <vt:lpstr>原住民族</vt:lpstr>
      <vt:lpstr>信仰</vt:lpstr>
      <vt:lpstr>祭典</vt:lpstr>
      <vt:lpstr>山川</vt:lpstr>
      <vt:lpstr>日月星辰</vt:lpstr>
      <vt:lpstr>靈魂</vt:lpstr>
      <vt:lpstr>天地萬物</vt:lpstr>
      <vt:lpstr>漁獵</vt:lpstr>
      <vt:lpstr>收穫</vt:lpstr>
      <vt:lpstr>吉凶禍福</vt:lpstr>
      <vt:lpstr>敬畏</vt:lpstr>
      <vt:lpstr>禁忌</vt:lpstr>
      <vt:lpstr>小米</vt:lpstr>
      <vt:lpstr>豐收</vt:lpstr>
      <vt:lpstr>階級</vt:lpstr>
      <vt:lpstr>晉級</vt:lpstr>
      <vt:lpstr>儀式</vt:lpstr>
      <vt:lpstr>傳承</vt:lpstr>
      <vt:lpstr>舉行</vt:lpstr>
      <vt:lpstr>主祭者</vt:lpstr>
      <vt:lpstr>祈求</vt:lpstr>
      <vt:lpstr>祭品</vt:lpstr>
      <vt:lpstr>靈力</vt:lpstr>
      <vt:lpstr>播種</vt:lpstr>
      <vt:lpstr>打獵</vt:lpstr>
      <vt:lpstr>領導</vt:lpstr>
      <vt:lpstr>部落</vt:lpstr>
      <vt:lpstr>祭拜</vt:lpstr>
      <vt:lpstr>唯一</vt:lpstr>
      <vt:lpstr>召喚</vt:lpstr>
      <vt:lpstr>捕獲</vt:lpstr>
      <vt:lpstr>永生</vt:lpstr>
      <vt:lpstr>精神</vt:lpstr>
      <vt:lpstr>泛靈信仰</vt:lpstr>
      <vt:lpstr>阿美族</vt:lpstr>
      <vt:lpstr>豐年祭</vt:lpstr>
      <vt:lpstr>泰雅族</vt:lpstr>
      <vt:lpstr>播種祭</vt:lpstr>
      <vt:lpstr>祖靈祭</vt:lpstr>
      <vt:lpstr>雅美族/達悟族</vt:lpstr>
      <vt:lpstr>飛魚祭</vt:lpstr>
      <vt:lpstr>蘭嶼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MTC</dc:creator>
  <cp:lastModifiedBy>MTC</cp:lastModifiedBy>
  <cp:revision>36</cp:revision>
  <dcterms:created xsi:type="dcterms:W3CDTF">2024-07-26T00:45:44Z</dcterms:created>
  <dcterms:modified xsi:type="dcterms:W3CDTF">2026-04-24T05:42:51Z</dcterms:modified>
</cp:coreProperties>
</file>